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302" r:id="rId2"/>
    <p:sldId id="304" r:id="rId3"/>
    <p:sldId id="305" r:id="rId4"/>
    <p:sldId id="308" r:id="rId5"/>
    <p:sldId id="307" r:id="rId6"/>
    <p:sldId id="310" r:id="rId7"/>
    <p:sldId id="309" r:id="rId8"/>
    <p:sldId id="312" r:id="rId9"/>
    <p:sldId id="314" r:id="rId10"/>
    <p:sldId id="316" r:id="rId11"/>
    <p:sldId id="318" r:id="rId12"/>
    <p:sldId id="317" r:id="rId13"/>
    <p:sldId id="319" r:id="rId14"/>
    <p:sldId id="326" r:id="rId15"/>
    <p:sldId id="320" r:id="rId16"/>
    <p:sldId id="328" r:id="rId17"/>
    <p:sldId id="321" r:id="rId18"/>
    <p:sldId id="323" r:id="rId19"/>
    <p:sldId id="324" r:id="rId20"/>
    <p:sldId id="313" r:id="rId2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제목 없는 구역" id="{C985D16E-5954-4512-AB7F-A15DD738C3FE}">
          <p14:sldIdLst>
            <p14:sldId id="302"/>
            <p14:sldId id="304"/>
            <p14:sldId id="305"/>
            <p14:sldId id="308"/>
            <p14:sldId id="307"/>
            <p14:sldId id="310"/>
            <p14:sldId id="309"/>
            <p14:sldId id="312"/>
            <p14:sldId id="314"/>
            <p14:sldId id="316"/>
            <p14:sldId id="318"/>
            <p14:sldId id="317"/>
            <p14:sldId id="319"/>
            <p14:sldId id="326"/>
            <p14:sldId id="320"/>
            <p14:sldId id="328"/>
            <p14:sldId id="321"/>
            <p14:sldId id="323"/>
            <p14:sldId id="324"/>
            <p14:sldId id="31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56">
          <p15:clr>
            <a:srgbClr val="A4A3A4"/>
          </p15:clr>
        </p15:guide>
        <p15:guide id="2" pos="383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="" xmlns:c="http://schemas.openxmlformats.org/drawingml/2006/chart" xmlns:dgm="http://schemas.openxmlformats.org/drawingml/2006/diagram" xmlns:dsp="http://schemas.microsoft.com/office/drawing/2008/diagram"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207" autoAdjust="0"/>
    <p:restoredTop sz="94660"/>
  </p:normalViewPr>
  <p:slideViewPr>
    <p:cSldViewPr snapToGrid="0">
      <p:cViewPr varScale="1">
        <p:scale>
          <a:sx n="77" d="100"/>
          <a:sy n="77" d="100"/>
        </p:scale>
        <p:origin x="1542" y="90"/>
      </p:cViewPr>
      <p:guideLst>
        <p:guide orient="horz" pos="2156"/>
        <p:guide pos="383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8116CC-20FF-457A-B0DD-F02EE29019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CA0D387-B42B-4157-90E6-FCD3174B40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FA7E609-556E-4234-8CFC-AE6C70233C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33F3B6F-BEB4-4451-A4BA-A0659F2AC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83703B4-E0EB-4B00-9BF7-03ABD79FA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3257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4538A9-CADF-4633-A090-47B42B856C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9BC4E6F-A0DE-4AE3-90F2-1C03418ACC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704145D-ADF1-4464-BC28-593BAE7460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DFD674B-36F7-4FB8-8FD7-4A82F0782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36B7B17-18E4-4B63-A6C1-BC60814AA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671BA4A-3D6F-4036-B650-4BE22EBF2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4207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7B3392-1D66-4FC7-9B67-9373E3302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23E0133-FB9E-4A82-B101-5823D201B8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496BE29-E9E7-4C46-9EA7-89CB1D548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B7CF291-3561-4887-8CBA-2D73801AE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BA223DB-3883-49FB-AC9D-6E713866E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4486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9D0D848-B156-4FC0-9045-C4FA3355A8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ABE1A0F-E622-4956-B3AE-75C0FFAC35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983557E-01F2-4719-81E9-5B6B18E38C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1B3DD90-F3E1-4BF3-9279-442F300C95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703D7F-961F-467A-AB56-CD0F56F5A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6348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5F7C35-D8F4-4D64-91F6-455403D3F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888CDA9-0970-49A3-82F4-FCFFA63B94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50BDF5-6D16-4A9A-893B-53B110950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3635E5-1D8E-4820-93F8-0955606D4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C11AF3B-8956-4150-8701-B7C6F2B24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846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61787C-EA13-4181-B0B0-B98FD1587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BE5F5F3-03E8-4DE0-BFC5-1307CAE6E6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47CEA32-CCEE-47B8-A526-80A2933D1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9964C28-B02D-443E-89E1-FB3F12548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2FB7F4-ECD7-4A68-980A-73D9C752AA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6654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1298D1-822F-4AE9-BE1F-7EF054CE2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28596DE-FD94-42CD-A453-C87AAFCB7E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D5D48B6-4014-4E1E-AD68-C67E693F64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3A6CCBA-5D70-4B89-BACA-6C91A0FF7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DE4A065-E00B-4A73-9BB7-B46AC396A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76E1E2D-C422-4C81-9EA7-ABA7416D0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0711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A5702F-9D39-4A23-8B2B-227C8FB4F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5B61F52-FB13-4AA5-8614-96CB85DAE5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C87BAFA-DA5C-41E6-89B9-049ECF13E7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58F1D0D-16C1-4524-9BFD-F88D9AADB2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6C66BD1-687F-4EBD-B80D-A9CE917A7C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79544E4-0FB8-47A2-9B6E-896DFDF65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CBAF11A-F1C3-474D-991B-EFCEF7C80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439CBAC-49D8-4D2D-A0EB-0A7DD653A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4194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359595-4D21-46F7-9AA9-99350F31B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ED291C2-6C24-4F10-AC19-A3D4878031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8E207B8-FB3D-49E3-8ED2-E499A63D1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F155E8C-A92C-4F29-8A88-562EE761F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1362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52CA809-A196-4FCA-93A2-324CC693BFD6}"/>
              </a:ext>
            </a:extLst>
          </p:cNvPr>
          <p:cNvSpPr txBox="1"/>
          <p:nvPr userDrawn="1"/>
        </p:nvSpPr>
        <p:spPr>
          <a:xfrm>
            <a:off x="9990758" y="6575907"/>
            <a:ext cx="219803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37B4CB0-4A60-4814-AC63-C1247AED0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B44A438-B8E1-4575-B473-2A0781833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34692F2-49E5-485C-9831-B4ACBBB23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5906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52CA809-A196-4FCA-93A2-324CC693BFD6}"/>
              </a:ext>
            </a:extLst>
          </p:cNvPr>
          <p:cNvSpPr txBox="1"/>
          <p:nvPr userDrawn="1"/>
        </p:nvSpPr>
        <p:spPr>
          <a:xfrm>
            <a:off x="9990758" y="6575907"/>
            <a:ext cx="219803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37B4CB0-4A60-4814-AC63-C1247AED0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B44A438-B8E1-4575-B473-2A0781833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34692F2-49E5-485C-9831-B4ACBBB23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3076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8764F0-5601-4A14-A10F-2AABF340F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4C9E9D1-8F1D-4F21-A822-6C7960A962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89A7961-D3A0-4BA3-B7D1-830E64EFA1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B3B9528-22B9-4F6F-91C9-6F720DCC1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1EBC077-8A76-446B-8054-77AD1824E0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225B9B4-BE00-4DC7-A442-DC65D4257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0786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7F2D1CD-6AB9-44F7-9AF1-904E917CB5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4EE6583-9D58-4FBE-8B3E-D816FF62F1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01C4F44-3451-43BF-BB78-2BFFC41D53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E7A9D4-2312-4C80-955C-3A7FA2F8832A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556AF17-214F-4E1E-9255-3368B9888B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F45F63D-B78D-4305-AB08-518043957C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8740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9B67F781-4111-4EB6-97E9-84D738AD6180}"/>
              </a:ext>
            </a:extLst>
          </p:cNvPr>
          <p:cNvCxnSpPr>
            <a:cxnSpLocks/>
          </p:cNvCxnSpPr>
          <p:nvPr/>
        </p:nvCxnSpPr>
        <p:spPr>
          <a:xfrm>
            <a:off x="3347720" y="3673455"/>
            <a:ext cx="5496560" cy="0"/>
          </a:xfrm>
          <a:prstGeom prst="line">
            <a:avLst/>
          </a:prstGeom>
          <a:ln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2575" y="1733319"/>
            <a:ext cx="7716327" cy="306747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10988816" y="5959654"/>
            <a:ext cx="1011815" cy="78483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전 소 현</a:t>
            </a:r>
            <a:endParaRPr lang="en-US" altLang="ko-KR" sz="2000" dirty="0">
              <a:solidFill>
                <a:schemeClr val="bg1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algn="ctr"/>
            <a:endParaRPr lang="en-US" altLang="ko-KR" sz="400" dirty="0">
              <a:solidFill>
                <a:schemeClr val="bg1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algn="ctr"/>
            <a:r>
              <a:rPr lang="ko-KR" altLang="en-US" sz="2000" dirty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박 수 형</a:t>
            </a:r>
          </a:p>
        </p:txBody>
      </p:sp>
    </p:spTree>
    <p:extLst>
      <p:ext uri="{BB962C8B-B14F-4D97-AF65-F5344CB8AC3E}">
        <p14:creationId xmlns:p14="http://schemas.microsoft.com/office/powerpoint/2010/main" val="1869073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/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24752" y="920031"/>
            <a:ext cx="1574331" cy="3734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초기 페이지</a:t>
            </a: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03.</a:t>
            </a:r>
            <a:r>
              <a:rPr kumimoji="0" lang="ko-KR" altLang="en-US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시연</a:t>
            </a:r>
          </a:p>
        </p:txBody>
      </p:sp>
      <p:sp>
        <p:nvSpPr>
          <p:cNvPr id="20" name="TextBox 7"/>
          <p:cNvSpPr txBox="1"/>
          <p:nvPr/>
        </p:nvSpPr>
        <p:spPr>
          <a:xfrm>
            <a:off x="2132876" y="970037"/>
            <a:ext cx="2824487" cy="31631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tabLst>
                <a:tab pos="1627188" algn="l"/>
                <a:tab pos="367109" algn="l"/>
              </a:tabLst>
              <a:defRPr/>
            </a:pP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-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회원가입 페이지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(1)</a:t>
            </a:r>
          </a:p>
        </p:txBody>
      </p:sp>
      <p:pic>
        <p:nvPicPr>
          <p:cNvPr id="22" name="그림 21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472311" y="1389062"/>
            <a:ext cx="4680585" cy="5021877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120761" y="1389471"/>
            <a:ext cx="4680585" cy="5032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225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/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24752" y="920031"/>
            <a:ext cx="1574331" cy="3734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초기 페이지</a:t>
            </a: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03.</a:t>
            </a:r>
            <a:r>
              <a:rPr kumimoji="0" lang="ko-KR" altLang="en-US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시연</a:t>
            </a:r>
          </a:p>
        </p:txBody>
      </p:sp>
      <p:sp>
        <p:nvSpPr>
          <p:cNvPr id="20" name="TextBox 7"/>
          <p:cNvSpPr txBox="1"/>
          <p:nvPr/>
        </p:nvSpPr>
        <p:spPr>
          <a:xfrm>
            <a:off x="2132876" y="970037"/>
            <a:ext cx="2824487" cy="31631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tabLst>
                <a:tab pos="1627188" algn="l"/>
                <a:tab pos="367109" algn="l"/>
              </a:tabLst>
              <a:defRPr/>
            </a:pP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-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회원가입 페이지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(2)</a:t>
            </a:r>
          </a:p>
        </p:txBody>
      </p:sp>
      <p:pic>
        <p:nvPicPr>
          <p:cNvPr id="24" name="그림 2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107319" y="1408769"/>
            <a:ext cx="4680584" cy="5022590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479634" y="1405853"/>
            <a:ext cx="4680584" cy="5022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021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/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24752" y="920031"/>
            <a:ext cx="1574331" cy="3734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메인 페이지</a:t>
            </a: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03.</a:t>
            </a:r>
            <a:r>
              <a:rPr kumimoji="0" lang="ko-KR" altLang="en-US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시연</a:t>
            </a:r>
          </a:p>
        </p:txBody>
      </p:sp>
      <p:sp>
        <p:nvSpPr>
          <p:cNvPr id="20" name="TextBox 7"/>
          <p:cNvSpPr txBox="1"/>
          <p:nvPr/>
        </p:nvSpPr>
        <p:spPr>
          <a:xfrm>
            <a:off x="2132876" y="970037"/>
            <a:ext cx="2824487" cy="31631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tabLst>
                <a:tab pos="1627188" algn="l"/>
                <a:tab pos="367109" algn="l"/>
              </a:tabLst>
              <a:defRPr/>
            </a:pP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-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메인 페이지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,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검색 페이지</a:t>
            </a:r>
          </a:p>
        </p:txBody>
      </p:sp>
      <p:pic>
        <p:nvPicPr>
          <p:cNvPr id="26" name="그림 25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127680" y="1426095"/>
            <a:ext cx="4680585" cy="5031995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490491" y="1438641"/>
            <a:ext cx="4680585" cy="5007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092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/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24752" y="920031"/>
            <a:ext cx="1574331" cy="3734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영화 페이지</a:t>
            </a: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03.</a:t>
            </a:r>
            <a:r>
              <a:rPr kumimoji="0" lang="ko-KR" altLang="en-US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시연</a:t>
            </a:r>
          </a:p>
        </p:txBody>
      </p:sp>
      <p:sp>
        <p:nvSpPr>
          <p:cNvPr id="20" name="TextBox 7"/>
          <p:cNvSpPr txBox="1"/>
          <p:nvPr/>
        </p:nvSpPr>
        <p:spPr>
          <a:xfrm>
            <a:off x="2132876" y="970037"/>
            <a:ext cx="6406284" cy="323165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tabLst>
                <a:tab pos="1627188" algn="l"/>
                <a:tab pos="367109" algn="l"/>
              </a:tabLst>
              <a:defRPr/>
            </a:pPr>
            <a:r>
              <a:rPr lang="ko-KR" altLang="en-US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</a:t>
            </a:r>
            <a:r>
              <a:rPr lang="en-US" altLang="ko-KR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-</a:t>
            </a:r>
            <a:r>
              <a:rPr lang="ko-KR" altLang="en-US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영화 디테일 페이지 </a:t>
            </a:r>
            <a:r>
              <a:rPr lang="en-US" altLang="ko-KR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(</a:t>
            </a:r>
            <a:r>
              <a:rPr lang="ko-KR" altLang="en-US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영화 정보</a:t>
            </a:r>
            <a:r>
              <a:rPr lang="en-US" altLang="ko-KR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,</a:t>
            </a:r>
            <a:r>
              <a:rPr lang="ko-KR" altLang="en-US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관련 영상</a:t>
            </a:r>
            <a:r>
              <a:rPr lang="en-US" altLang="ko-KR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,</a:t>
            </a:r>
            <a:r>
              <a:rPr lang="ko-KR" altLang="en-US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관련 영화 </a:t>
            </a:r>
            <a:r>
              <a:rPr lang="en-US" altLang="ko-KR" sz="1500" dirty="0" smtClean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(1))</a:t>
            </a:r>
            <a:endParaRPr lang="en-US" altLang="ko-KR" sz="1500" dirty="0">
              <a:solidFill>
                <a:srgbClr val="21345C"/>
              </a:solidFill>
              <a:latin typeface="배달의민족 한나체 Pro"/>
              <a:ea typeface="배달의민족 한나체 Pro"/>
            </a:endParaRPr>
          </a:p>
        </p:txBody>
      </p:sp>
      <p:pic>
        <p:nvPicPr>
          <p:cNvPr id="28" name="그림 27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128375" y="1429544"/>
            <a:ext cx="4680585" cy="5027476"/>
          </a:xfrm>
          <a:prstGeom prst="rect">
            <a:avLst/>
          </a:prstGeom>
        </p:spPr>
      </p:pic>
      <p:pic>
        <p:nvPicPr>
          <p:cNvPr id="29" name="그림 28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501111" y="1428750"/>
            <a:ext cx="4680585" cy="5037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853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/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24752" y="920031"/>
            <a:ext cx="1574331" cy="3734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영화 페이지</a:t>
            </a: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03.</a:t>
            </a:r>
            <a:r>
              <a:rPr kumimoji="0" lang="ko-KR" altLang="en-US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시연</a:t>
            </a:r>
          </a:p>
        </p:txBody>
      </p:sp>
      <p:sp>
        <p:nvSpPr>
          <p:cNvPr id="20" name="TextBox 7"/>
          <p:cNvSpPr txBox="1"/>
          <p:nvPr/>
        </p:nvSpPr>
        <p:spPr>
          <a:xfrm>
            <a:off x="2132876" y="970037"/>
            <a:ext cx="6406284" cy="323165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tabLst>
                <a:tab pos="1627188" algn="l"/>
                <a:tab pos="367109" algn="l"/>
              </a:tabLst>
              <a:defRPr/>
            </a:pPr>
            <a:r>
              <a:rPr lang="ko-KR" altLang="en-US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</a:t>
            </a:r>
            <a:r>
              <a:rPr lang="en-US" altLang="ko-KR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-</a:t>
            </a:r>
            <a:r>
              <a:rPr lang="ko-KR" altLang="en-US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영화 디테일 페이지 </a:t>
            </a:r>
            <a:r>
              <a:rPr lang="en-US" altLang="ko-KR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(</a:t>
            </a:r>
            <a:r>
              <a:rPr lang="ko-KR" altLang="en-US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영화 정보</a:t>
            </a:r>
            <a:r>
              <a:rPr lang="en-US" altLang="ko-KR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,</a:t>
            </a:r>
            <a:r>
              <a:rPr lang="ko-KR" altLang="en-US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관련 영상</a:t>
            </a:r>
            <a:r>
              <a:rPr lang="en-US" altLang="ko-KR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,</a:t>
            </a:r>
            <a:r>
              <a:rPr lang="ko-KR" altLang="en-US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관련 영화 </a:t>
            </a:r>
            <a:r>
              <a:rPr lang="en-US" altLang="ko-KR" sz="1500" dirty="0" smtClean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(2))</a:t>
            </a:r>
            <a:endParaRPr lang="en-US" altLang="ko-KR" sz="1500" dirty="0">
              <a:solidFill>
                <a:srgbClr val="21345C"/>
              </a:solidFill>
              <a:latin typeface="배달의민족 한나체 Pro"/>
              <a:ea typeface="배달의민족 한나체 Pro"/>
            </a:endParaRPr>
          </a:p>
        </p:txBody>
      </p:sp>
      <p:pic>
        <p:nvPicPr>
          <p:cNvPr id="28" name="그림 27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128375" y="1429544"/>
            <a:ext cx="4680585" cy="5027476"/>
          </a:xfrm>
          <a:prstGeom prst="rect">
            <a:avLst/>
          </a:prstGeom>
        </p:spPr>
      </p:pic>
      <p:pic>
        <p:nvPicPr>
          <p:cNvPr id="29" name="그림 28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501111" y="1428750"/>
            <a:ext cx="4680585" cy="5037248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5882" y="1429544"/>
            <a:ext cx="4655267" cy="5028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820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/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24752" y="920031"/>
            <a:ext cx="1574331" cy="3734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영화 페이지</a:t>
            </a: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03.</a:t>
            </a:r>
            <a:r>
              <a:rPr kumimoji="0" lang="ko-KR" altLang="en-US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시연</a:t>
            </a:r>
          </a:p>
        </p:txBody>
      </p:sp>
      <p:sp>
        <p:nvSpPr>
          <p:cNvPr id="20" name="TextBox 7"/>
          <p:cNvSpPr txBox="1"/>
          <p:nvPr/>
        </p:nvSpPr>
        <p:spPr>
          <a:xfrm>
            <a:off x="2132875" y="970037"/>
            <a:ext cx="6277299" cy="323165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tabLst>
                <a:tab pos="1627188" algn="l"/>
                <a:tab pos="367109" algn="l"/>
              </a:tabLst>
              <a:defRPr/>
            </a:pPr>
            <a:r>
              <a:rPr lang="ko-KR" altLang="en-US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</a:t>
            </a:r>
            <a:r>
              <a:rPr lang="en-US" altLang="ko-KR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-</a:t>
            </a:r>
            <a:r>
              <a:rPr lang="ko-KR" altLang="en-US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영화 디테일 페이지 </a:t>
            </a:r>
            <a:r>
              <a:rPr lang="en-US" altLang="ko-KR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(</a:t>
            </a:r>
            <a:r>
              <a:rPr lang="ko-KR" altLang="en-US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관련 </a:t>
            </a:r>
            <a:r>
              <a:rPr lang="ko-KR" altLang="en-US" sz="1500" dirty="0" smtClean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리뷰 </a:t>
            </a:r>
            <a:r>
              <a:rPr lang="en-US" altLang="ko-KR" sz="1500" dirty="0" smtClean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(1))</a:t>
            </a:r>
            <a:endParaRPr lang="en-US" altLang="ko-KR" sz="1500" dirty="0">
              <a:solidFill>
                <a:srgbClr val="21345C"/>
              </a:solidFill>
              <a:latin typeface="배달의민족 한나체 Pro"/>
              <a:ea typeface="배달의민족 한나체 Pro"/>
            </a:endParaRPr>
          </a:p>
        </p:txBody>
      </p:sp>
      <p:pic>
        <p:nvPicPr>
          <p:cNvPr id="30" name="그림 29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131510" y="1448594"/>
            <a:ext cx="4680585" cy="5018057"/>
          </a:xfrm>
          <a:prstGeom prst="rect">
            <a:avLst/>
          </a:prstGeom>
        </p:spPr>
      </p:pic>
      <p:pic>
        <p:nvPicPr>
          <p:cNvPr id="31" name="그림 30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502302" y="1428750"/>
            <a:ext cx="4680585" cy="5037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9581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/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24752" y="920031"/>
            <a:ext cx="1574331" cy="3734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영화 페이지</a:t>
            </a: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03.</a:t>
            </a:r>
            <a:r>
              <a:rPr kumimoji="0" lang="ko-KR" altLang="en-US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시연</a:t>
            </a:r>
          </a:p>
        </p:txBody>
      </p:sp>
      <p:sp>
        <p:nvSpPr>
          <p:cNvPr id="20" name="TextBox 7"/>
          <p:cNvSpPr txBox="1"/>
          <p:nvPr/>
        </p:nvSpPr>
        <p:spPr>
          <a:xfrm>
            <a:off x="2132875" y="970037"/>
            <a:ext cx="6277299" cy="323165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tabLst>
                <a:tab pos="1627188" algn="l"/>
                <a:tab pos="367109" algn="l"/>
              </a:tabLst>
              <a:defRPr/>
            </a:pPr>
            <a:r>
              <a:rPr lang="ko-KR" altLang="en-US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</a:t>
            </a:r>
            <a:r>
              <a:rPr lang="en-US" altLang="ko-KR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-</a:t>
            </a:r>
            <a:r>
              <a:rPr lang="ko-KR" altLang="en-US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영화 디테일 페이지 </a:t>
            </a:r>
            <a:r>
              <a:rPr lang="en-US" altLang="ko-KR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(</a:t>
            </a:r>
            <a:r>
              <a:rPr lang="ko-KR" altLang="en-US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관련 </a:t>
            </a:r>
            <a:r>
              <a:rPr lang="ko-KR" altLang="en-US" sz="1500" dirty="0" smtClean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리뷰 </a:t>
            </a:r>
            <a:r>
              <a:rPr lang="en-US" altLang="ko-KR" sz="1500" dirty="0" smtClean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(2))</a:t>
            </a:r>
            <a:endParaRPr lang="en-US" altLang="ko-KR" sz="1500" dirty="0">
              <a:solidFill>
                <a:srgbClr val="21345C"/>
              </a:solidFill>
              <a:latin typeface="배달의민족 한나체 Pro"/>
              <a:ea typeface="배달의민족 한나체 Pro"/>
            </a:endParaRPr>
          </a:p>
        </p:txBody>
      </p:sp>
      <p:pic>
        <p:nvPicPr>
          <p:cNvPr id="30" name="그림 29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131510" y="1448594"/>
            <a:ext cx="4680585" cy="5018057"/>
          </a:xfrm>
          <a:prstGeom prst="rect">
            <a:avLst/>
          </a:prstGeom>
        </p:spPr>
      </p:pic>
      <p:pic>
        <p:nvPicPr>
          <p:cNvPr id="31" name="그림 30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502302" y="1428750"/>
            <a:ext cx="4680585" cy="5037248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953"/>
          <a:stretch/>
        </p:blipFill>
        <p:spPr>
          <a:xfrm>
            <a:off x="6502301" y="1428750"/>
            <a:ext cx="4680585" cy="5046866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131509" y="1440281"/>
            <a:ext cx="4680585" cy="5037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38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/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24752" y="920031"/>
            <a:ext cx="1574331" cy="3734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영화 페이지</a:t>
            </a: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03.</a:t>
            </a:r>
            <a:r>
              <a:rPr kumimoji="0" lang="ko-KR" altLang="en-US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시연</a:t>
            </a:r>
          </a:p>
        </p:txBody>
      </p:sp>
      <p:sp>
        <p:nvSpPr>
          <p:cNvPr id="20" name="TextBox 7"/>
          <p:cNvSpPr txBox="1"/>
          <p:nvPr/>
        </p:nvSpPr>
        <p:spPr>
          <a:xfrm>
            <a:off x="2132876" y="970037"/>
            <a:ext cx="2824487" cy="31631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tabLst>
                <a:tab pos="1627188" algn="l"/>
                <a:tab pos="367109" algn="l"/>
              </a:tabLst>
              <a:defRPr/>
            </a:pP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-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영화 디테일 페이지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(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한줄평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)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(1)</a:t>
            </a:r>
          </a:p>
        </p:txBody>
      </p:sp>
      <p:pic>
        <p:nvPicPr>
          <p:cNvPr id="32" name="그림 31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137501" y="1468435"/>
            <a:ext cx="4680585" cy="5027476"/>
          </a:xfrm>
          <a:prstGeom prst="rect">
            <a:avLst/>
          </a:prstGeom>
        </p:spPr>
      </p:pic>
      <p:pic>
        <p:nvPicPr>
          <p:cNvPr id="33" name="그림 32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508717" y="1458514"/>
            <a:ext cx="4680585" cy="5017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470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/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24752" y="920031"/>
            <a:ext cx="1574331" cy="3734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영화 페이지</a:t>
            </a: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03.</a:t>
            </a:r>
            <a:r>
              <a:rPr kumimoji="0" lang="ko-KR" altLang="en-US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시연</a:t>
            </a:r>
          </a:p>
        </p:txBody>
      </p:sp>
      <p:sp>
        <p:nvSpPr>
          <p:cNvPr id="20" name="TextBox 7"/>
          <p:cNvSpPr txBox="1"/>
          <p:nvPr/>
        </p:nvSpPr>
        <p:spPr>
          <a:xfrm>
            <a:off x="2132876" y="970037"/>
            <a:ext cx="2824487" cy="31631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tabLst>
                <a:tab pos="1627188" algn="l"/>
                <a:tab pos="367109" algn="l"/>
              </a:tabLst>
              <a:defRPr/>
            </a:pP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-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영화 디테일 페이지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(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한줄평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)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(2)</a:t>
            </a:r>
          </a:p>
        </p:txBody>
      </p:sp>
      <p:pic>
        <p:nvPicPr>
          <p:cNvPr id="34" name="그림 3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144320" y="1458378"/>
            <a:ext cx="4680584" cy="5022590"/>
          </a:xfrm>
          <a:prstGeom prst="rect">
            <a:avLst/>
          </a:prstGeom>
        </p:spPr>
      </p:pic>
      <p:pic>
        <p:nvPicPr>
          <p:cNvPr id="35" name="그림 34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534605" y="1478356"/>
            <a:ext cx="4680585" cy="5027476"/>
          </a:xfrm>
          <a:prstGeom prst="rect">
            <a:avLst/>
          </a:prstGeom>
        </p:spPr>
      </p:pic>
      <p:pic>
        <p:nvPicPr>
          <p:cNvPr id="33" name="그림 32"/>
          <p:cNvPicPr>
            <a:picLocks noChangeAspect="1"/>
          </p:cNvPicPr>
          <p:nvPr/>
        </p:nvPicPr>
        <p:blipFill rotWithShape="1">
          <a:blip r:embed="rId5"/>
          <a:srcRect t="16410" b="60730"/>
          <a:stretch>
            <a:fillRect/>
          </a:stretch>
        </p:blipFill>
        <p:spPr>
          <a:xfrm>
            <a:off x="6538481" y="2716608"/>
            <a:ext cx="4687786" cy="1148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194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/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24752" y="920031"/>
            <a:ext cx="1574331" cy="3734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유저 페이지</a:t>
            </a: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03.</a:t>
            </a:r>
            <a:r>
              <a:rPr kumimoji="0" lang="ko-KR" altLang="en-US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시연</a:t>
            </a:r>
          </a:p>
        </p:txBody>
      </p:sp>
      <p:sp>
        <p:nvSpPr>
          <p:cNvPr id="20" name="TextBox 7"/>
          <p:cNvSpPr txBox="1"/>
          <p:nvPr/>
        </p:nvSpPr>
        <p:spPr>
          <a:xfrm>
            <a:off x="2132876" y="970037"/>
            <a:ext cx="3963124" cy="313933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tabLst>
                <a:tab pos="1627188" algn="l"/>
                <a:tab pos="367109" algn="l"/>
              </a:tabLst>
              <a:defRPr/>
            </a:pP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-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프로필 페이지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,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회원 정보 수정 페이지</a:t>
            </a:r>
          </a:p>
        </p:txBody>
      </p:sp>
      <p:pic>
        <p:nvPicPr>
          <p:cNvPr id="33" name="그림 32"/>
          <p:cNvPicPr>
            <a:picLocks noChangeAspect="1"/>
          </p:cNvPicPr>
          <p:nvPr/>
        </p:nvPicPr>
        <p:blipFill rotWithShape="1">
          <a:blip r:embed="rId3"/>
          <a:srcRect t="16410" b="60730"/>
          <a:stretch>
            <a:fillRect/>
          </a:stretch>
        </p:blipFill>
        <p:spPr>
          <a:xfrm>
            <a:off x="6538481" y="2716608"/>
            <a:ext cx="4687786" cy="1148734"/>
          </a:xfrm>
          <a:prstGeom prst="rect">
            <a:avLst/>
          </a:prstGeom>
        </p:spPr>
      </p:pic>
      <p:pic>
        <p:nvPicPr>
          <p:cNvPr id="36" name="그림 35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541387" y="1508899"/>
            <a:ext cx="4680585" cy="4791693"/>
          </a:xfrm>
          <a:prstGeom prst="rect">
            <a:avLst/>
          </a:prstGeom>
        </p:spPr>
      </p:pic>
      <p:pic>
        <p:nvPicPr>
          <p:cNvPr id="37" name="그림 36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1135807" y="1439182"/>
            <a:ext cx="4680584" cy="5037620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512" y="1508899"/>
            <a:ext cx="4684879" cy="4954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478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>
            <a:extLst>
              <a:ext uri="{FF2B5EF4-FFF2-40B4-BE49-F238E27FC236}">
                <a16:creationId xmlns:a16="http://schemas.microsoft.com/office/drawing/2014/main" id="{4D0685E6-5F72-4555-ADDC-0C88687CFAA8}"/>
              </a:ext>
            </a:extLst>
          </p:cNvPr>
          <p:cNvSpPr/>
          <p:nvPr/>
        </p:nvSpPr>
        <p:spPr>
          <a:xfrm>
            <a:off x="1519708" y="0"/>
            <a:ext cx="10586475" cy="6858000"/>
          </a:xfrm>
          <a:prstGeom prst="roundRect">
            <a:avLst>
              <a:gd name="adj" fmla="val 0"/>
            </a:avLst>
          </a:prstGeom>
          <a:solidFill>
            <a:schemeClr val="accent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2049586" y="1774421"/>
            <a:ext cx="1939684" cy="86177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333F5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01</a:t>
            </a:r>
            <a:r>
              <a:rPr lang="en-US" altLang="ko-KR" sz="5000" dirty="0">
                <a:solidFill>
                  <a:srgbClr val="333F5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ko-KR" altLang="en-US" sz="3000" dirty="0">
                <a:solidFill>
                  <a:srgbClr val="333F5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소개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4315089" y="1774421"/>
            <a:ext cx="1939684" cy="86177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333F5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02</a:t>
            </a:r>
            <a:r>
              <a:rPr lang="en-US" altLang="ko-KR" sz="5000" dirty="0">
                <a:solidFill>
                  <a:srgbClr val="333F5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ko-KR" altLang="en-US" sz="3000" dirty="0">
                <a:solidFill>
                  <a:srgbClr val="333F5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개발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6773952" y="1774421"/>
            <a:ext cx="1939684" cy="86177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333F5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03</a:t>
            </a:r>
            <a:r>
              <a:rPr lang="en-US" altLang="ko-KR" sz="5000" dirty="0">
                <a:solidFill>
                  <a:srgbClr val="333F5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ko-KR" altLang="en-US" sz="3000" dirty="0">
                <a:solidFill>
                  <a:srgbClr val="333F5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시연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9141111" y="1774421"/>
            <a:ext cx="2539331" cy="86177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333F5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04</a:t>
            </a:r>
            <a:r>
              <a:rPr lang="en-US" altLang="ko-KR" sz="5000" dirty="0">
                <a:solidFill>
                  <a:srgbClr val="333F5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ko-KR" altLang="en-US" sz="3000" dirty="0">
                <a:solidFill>
                  <a:srgbClr val="333F5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질의응답</a:t>
            </a: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9B67F781-4111-4EB6-97E9-84D738AD6180}"/>
              </a:ext>
            </a:extLst>
          </p:cNvPr>
          <p:cNvCxnSpPr>
            <a:cxnSpLocks/>
          </p:cNvCxnSpPr>
          <p:nvPr/>
        </p:nvCxnSpPr>
        <p:spPr>
          <a:xfrm>
            <a:off x="1912883" y="2636195"/>
            <a:ext cx="9859263" cy="0"/>
          </a:xfrm>
          <a:prstGeom prst="line">
            <a:avLst/>
          </a:prstGeom>
          <a:ln w="25400">
            <a:solidFill>
              <a:srgbClr val="333F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2279814" y="3157898"/>
            <a:ext cx="1195890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700" dirty="0">
                <a:solidFill>
                  <a:srgbClr val="21345C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서비스 목적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2279815" y="3862162"/>
            <a:ext cx="1195890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700" dirty="0">
                <a:solidFill>
                  <a:srgbClr val="21345C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주요 기능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2279814" y="4566426"/>
            <a:ext cx="1195890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700" dirty="0">
                <a:solidFill>
                  <a:srgbClr val="21345C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페르소나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448978" y="3157898"/>
            <a:ext cx="1647022" cy="353943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700">
                <a:solidFill>
                  <a:srgbClr val="21345C"/>
                </a:solidFill>
                <a:latin typeface="배달의민족 한나체 Air"/>
                <a:ea typeface="배달의민족 한나체 Air"/>
              </a:rPr>
              <a:t>컴포넌트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514169" y="3862162"/>
            <a:ext cx="1485109" cy="353943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1700">
                <a:solidFill>
                  <a:srgbClr val="21345C"/>
                </a:solidFill>
                <a:latin typeface="배달의민족 한나체 Air"/>
                <a:ea typeface="배달의민족 한나체 Air"/>
              </a:rPr>
              <a:t>ERD</a:t>
            </a:r>
            <a:endParaRPr lang="ko-KR" altLang="en-US" sz="1700">
              <a:solidFill>
                <a:srgbClr val="21345C"/>
              </a:solidFill>
              <a:latin typeface="배달의민족 한나체 Air"/>
              <a:ea typeface="배달의민족 한나체 Air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514169" y="4566426"/>
            <a:ext cx="1485109" cy="346569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700">
                <a:solidFill>
                  <a:srgbClr val="21345C"/>
                </a:solidFill>
                <a:latin typeface="배달의민족 한나체 Air"/>
                <a:ea typeface="배달의민족 한나체 Air"/>
              </a:rPr>
              <a:t>데이터베이스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6959182" y="3157898"/>
            <a:ext cx="1326271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700" dirty="0">
                <a:solidFill>
                  <a:srgbClr val="21345C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최초 페이지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7024373" y="3862162"/>
            <a:ext cx="1195890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700" dirty="0">
                <a:solidFill>
                  <a:srgbClr val="21345C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메인 페이지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7024373" y="4566426"/>
            <a:ext cx="1195890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700" dirty="0">
                <a:solidFill>
                  <a:srgbClr val="21345C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영화 페이지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6876472" y="5270689"/>
            <a:ext cx="1491692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700" dirty="0">
                <a:solidFill>
                  <a:srgbClr val="21345C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유저 페이지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9576762" y="3157898"/>
            <a:ext cx="1326271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700" dirty="0">
                <a:solidFill>
                  <a:srgbClr val="21345C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질의응답</a:t>
            </a:r>
          </a:p>
        </p:txBody>
      </p:sp>
      <p:pic>
        <p:nvPicPr>
          <p:cNvPr id="33" name="그림 32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5199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9B67F781-4111-4EB6-97E9-84D738AD6180}"/>
              </a:ext>
            </a:extLst>
          </p:cNvPr>
          <p:cNvCxnSpPr>
            <a:cxnSpLocks/>
          </p:cNvCxnSpPr>
          <p:nvPr/>
        </p:nvCxnSpPr>
        <p:spPr>
          <a:xfrm>
            <a:off x="2676937" y="3673455"/>
            <a:ext cx="6405880" cy="0"/>
          </a:xfrm>
          <a:prstGeom prst="line">
            <a:avLst/>
          </a:prstGeom>
          <a:ln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2676937" y="2266121"/>
            <a:ext cx="6263228" cy="160864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0000">
                <a:solidFill>
                  <a:srgbClr val="F1ECE6"/>
                </a:solidFill>
                <a:effectLst>
                  <a:innerShdw blurRad="76200" dist="76200" dir="13500000">
                    <a:srgbClr val="000000">
                      <a:alpha val="50000"/>
                    </a:srgbClr>
                  </a:innerShdw>
                </a:effectLst>
                <a:latin typeface="배달의민족 한나체 Pro"/>
                <a:ea typeface="배달의민족 한나체 Pro"/>
              </a:rPr>
              <a:t>Thank You</a:t>
            </a:r>
            <a:endParaRPr lang="ko-KR" altLang="en-US" sz="10000">
              <a:solidFill>
                <a:srgbClr val="F1ECE6"/>
              </a:solidFill>
              <a:effectLst>
                <a:innerShdw blurRad="76200" dist="76200" dir="13500000">
                  <a:srgbClr val="000000">
                    <a:alpha val="50000"/>
                  </a:srgbClr>
                </a:innerShdw>
              </a:effectLst>
              <a:latin typeface="배달의민족 한나체 Pro"/>
              <a:ea typeface="배달의민족 한나체 Pro"/>
            </a:endParaRPr>
          </a:p>
        </p:txBody>
      </p:sp>
    </p:spTree>
    <p:extLst>
      <p:ext uri="{BB962C8B-B14F-4D97-AF65-F5344CB8AC3E}">
        <p14:creationId xmlns:p14="http://schemas.microsoft.com/office/powerpoint/2010/main" val="794619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>
            <a:extLst>
              <a:ext uri="{FF2B5EF4-FFF2-40B4-BE49-F238E27FC236}">
                <a16:creationId xmlns:a16="http://schemas.microsoft.com/office/drawing/2014/main" id="{4D0685E6-5F72-4555-ADDC-0C88687CFAA8}"/>
              </a:ext>
            </a:extLst>
          </p:cNvPr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1138" y="5834694"/>
            <a:ext cx="532727" cy="53272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679146" y="1396198"/>
            <a:ext cx="1918699" cy="38472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ko-KR" altLang="en-US" sz="1900" dirty="0">
                <a:solidFill>
                  <a:srgbClr val="21345C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서비스 목적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679147" y="2202333"/>
            <a:ext cx="1918699" cy="38472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ko-KR" altLang="en-US" sz="1900" dirty="0">
                <a:solidFill>
                  <a:srgbClr val="21345C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주요 기능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679147" y="4360055"/>
            <a:ext cx="1918699" cy="38472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ko-KR" altLang="en-US" sz="1900" dirty="0">
                <a:solidFill>
                  <a:srgbClr val="21345C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페르소나</a:t>
            </a: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2421982" y="1396198"/>
            <a:ext cx="5008703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개인 맞춤 영화 추천 서비스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2421981" y="2203583"/>
            <a:ext cx="5158261" cy="173380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500"/>
              </a:spcAft>
              <a:buAutoNum type="arabicPeriod"/>
            </a:pP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현재 </a:t>
            </a:r>
            <a:r>
              <a:rPr lang="ko-KR" altLang="en-US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상영작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인기작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개봉 </a:t>
            </a:r>
            <a:r>
              <a:rPr lang="ko-KR" altLang="en-US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예정작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추천</a:t>
            </a:r>
            <a:endParaRPr lang="en-US" altLang="ko-KR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342900" indent="-342900">
              <a:spcAft>
                <a:spcPts val="500"/>
              </a:spcAft>
              <a:buFontTx/>
              <a:buAutoNum type="arabicPeriod"/>
            </a:pPr>
            <a:r>
              <a:rPr lang="ko-KR" altLang="en-US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영화별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관련 영상 및 평론가 리뷰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한줄평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작성</a:t>
            </a:r>
            <a:endParaRPr lang="en-US" altLang="ko-KR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342900" indent="-342900">
              <a:spcAft>
                <a:spcPts val="500"/>
              </a:spcAft>
              <a:buFontTx/>
              <a:buAutoNum type="arabicPeriod"/>
            </a:pPr>
            <a:r>
              <a:rPr lang="ko-KR" altLang="en-US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영화별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유사한 영화 추천</a:t>
            </a:r>
            <a:endParaRPr lang="en-US" altLang="ko-KR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342900" indent="-342900">
              <a:spcAft>
                <a:spcPts val="500"/>
              </a:spcAft>
              <a:buFontTx/>
              <a:buAutoNum type="arabicPeriod"/>
            </a:pP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키워드를 이용한 영화 검색 기능</a:t>
            </a:r>
            <a:endParaRPr lang="en-US" altLang="ko-KR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342900" indent="-342900">
              <a:spcAft>
                <a:spcPts val="500"/>
              </a:spcAft>
              <a:buAutoNum type="arabicPeriod"/>
            </a:pP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개인 맞춤 영화 추천</a:t>
            </a:r>
            <a:endParaRPr lang="en-US" altLang="ko-KR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9233" y="4660429"/>
            <a:ext cx="1621540" cy="162154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2423539" y="4360055"/>
            <a:ext cx="1272928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김 헨리 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(34)</a:t>
            </a:r>
            <a:endParaRPr lang="ko-KR" altLang="en-US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4397496" y="4708368"/>
            <a:ext cx="6252521" cy="139268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500"/>
              </a:spcAft>
              <a:buFontTx/>
              <a:buChar char="-"/>
            </a:pP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부천시 거주</a:t>
            </a:r>
            <a:endParaRPr lang="en-US" altLang="ko-KR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285750" indent="-285750">
              <a:spcAft>
                <a:spcPts val="500"/>
              </a:spcAft>
              <a:buFontTx/>
              <a:buChar char="-"/>
            </a:pP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영화에 대한 관심과 지식이 많아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이미 많은 영화를 봤다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</a:t>
            </a:r>
          </a:p>
          <a:p>
            <a:pPr marL="285750" indent="-285750">
              <a:spcAft>
                <a:spcPts val="500"/>
              </a:spcAft>
              <a:buFontTx/>
              <a:buChar char="-"/>
            </a:pP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새로운 영화를 찾아 보는 것을 좋아한다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</a:t>
            </a:r>
          </a:p>
          <a:p>
            <a:pPr marL="285750" indent="-285750">
              <a:spcAft>
                <a:spcPts val="500"/>
              </a:spcAft>
              <a:buFontTx/>
              <a:buChar char="-"/>
            </a:pP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영화에 대해 다른 사람들의 평론을 보는 것을 즐긴다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</a:t>
            </a:r>
          </a:p>
        </p:txBody>
      </p:sp>
      <p:sp>
        <p:nvSpPr>
          <p:cNvPr id="23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01.</a:t>
            </a:r>
            <a:r>
              <a:rPr kumimoji="0" lang="ko-KR" altLang="en-US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소개</a:t>
            </a:r>
          </a:p>
        </p:txBody>
      </p:sp>
    </p:spTree>
    <p:extLst>
      <p:ext uri="{BB962C8B-B14F-4D97-AF65-F5344CB8AC3E}">
        <p14:creationId xmlns:p14="http://schemas.microsoft.com/office/powerpoint/2010/main" val="1483629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>
            <a:extLst>
              <a:ext uri="{FF2B5EF4-FFF2-40B4-BE49-F238E27FC236}">
                <a16:creationId xmlns:a16="http://schemas.microsoft.com/office/drawing/2014/main" id="{4D0685E6-5F72-4555-ADDC-0C88687CFAA8}"/>
              </a:ext>
            </a:extLst>
          </p:cNvPr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24753" y="920031"/>
            <a:ext cx="2277473" cy="3734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컴포넌트</a:t>
            </a:r>
            <a:r>
              <a:rPr lang="en-US" altLang="ko-KR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(</a:t>
            </a: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초안</a:t>
            </a:r>
            <a:r>
              <a:rPr lang="en-US" altLang="ko-KR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)</a:t>
            </a:r>
            <a:endParaRPr lang="ko-KR" altLang="en-US" sz="1900">
              <a:solidFill>
                <a:srgbClr val="21345C"/>
              </a:solidFill>
              <a:latin typeface="배달의민족 한나체 Pro"/>
              <a:ea typeface="배달의민족 한나체 Pro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365" y="1536736"/>
            <a:ext cx="11383617" cy="4860151"/>
          </a:xfrm>
          <a:prstGeom prst="rect">
            <a:avLst/>
          </a:prstGeom>
          <a:effectLst/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381" y="1536736"/>
            <a:ext cx="11277601" cy="4860152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02.</a:t>
            </a:r>
            <a:r>
              <a:rPr kumimoji="0" lang="ko-KR" altLang="en-US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개발</a:t>
            </a:r>
          </a:p>
        </p:txBody>
      </p:sp>
    </p:spTree>
    <p:extLst>
      <p:ext uri="{BB962C8B-B14F-4D97-AF65-F5344CB8AC3E}">
        <p14:creationId xmlns:p14="http://schemas.microsoft.com/office/powerpoint/2010/main" val="1287760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>
            <a:extLst>
              <a:ext uri="{FF2B5EF4-FFF2-40B4-BE49-F238E27FC236}">
                <a16:creationId xmlns:a16="http://schemas.microsoft.com/office/drawing/2014/main" id="{4D0685E6-5F72-4555-ADDC-0C88687CFAA8}"/>
              </a:ext>
            </a:extLst>
          </p:cNvPr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40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02.</a:t>
            </a:r>
            <a:r>
              <a:rPr lang="ko-KR" altLang="en-US" sz="240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개발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24753" y="920031"/>
            <a:ext cx="2489508" cy="3734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컴포넌트</a:t>
            </a:r>
            <a:r>
              <a:rPr lang="en-US" altLang="ko-KR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(</a:t>
            </a: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완성본</a:t>
            </a:r>
            <a:r>
              <a:rPr lang="en-US" altLang="ko-KR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)</a:t>
            </a: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408365" y="1536736"/>
            <a:ext cx="11383617" cy="4860151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4070733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>
            <a:extLst>
              <a:ext uri="{FF2B5EF4-FFF2-40B4-BE49-F238E27FC236}">
                <a16:creationId xmlns:a16="http://schemas.microsoft.com/office/drawing/2014/main" id="{4D0685E6-5F72-4555-ADDC-0C88687CFAA8}"/>
              </a:ext>
            </a:extLst>
          </p:cNvPr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624753" y="920031"/>
            <a:ext cx="2277473" cy="38472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ko-KR" sz="1900" dirty="0">
                <a:solidFill>
                  <a:srgbClr val="21345C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ERD (</a:t>
            </a:r>
            <a:r>
              <a:rPr lang="ko-KR" altLang="en-US" sz="1900" dirty="0">
                <a:solidFill>
                  <a:srgbClr val="21345C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초안</a:t>
            </a:r>
            <a:r>
              <a:rPr lang="en-US" altLang="ko-KR" sz="1900" dirty="0">
                <a:solidFill>
                  <a:srgbClr val="21345C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)</a:t>
            </a:r>
            <a:endParaRPr lang="ko-KR" altLang="en-US" sz="1900" dirty="0">
              <a:solidFill>
                <a:srgbClr val="21345C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6207" y="785570"/>
            <a:ext cx="7607933" cy="5756584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02.</a:t>
            </a:r>
            <a:r>
              <a:rPr kumimoji="0" lang="ko-KR" altLang="en-US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개발</a:t>
            </a:r>
          </a:p>
        </p:txBody>
      </p:sp>
    </p:spTree>
    <p:extLst>
      <p:ext uri="{BB962C8B-B14F-4D97-AF65-F5344CB8AC3E}">
        <p14:creationId xmlns:p14="http://schemas.microsoft.com/office/powerpoint/2010/main" val="263917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>
            <a:extLst>
              <a:ext uri="{FF2B5EF4-FFF2-40B4-BE49-F238E27FC236}">
                <a16:creationId xmlns:a16="http://schemas.microsoft.com/office/drawing/2014/main" id="{4D0685E6-5F72-4555-ADDC-0C88687CFAA8}"/>
              </a:ext>
            </a:extLst>
          </p:cNvPr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624753" y="920031"/>
            <a:ext cx="2489508" cy="38472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ko-KR" sz="1900" dirty="0">
                <a:solidFill>
                  <a:srgbClr val="21345C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ERD (</a:t>
            </a:r>
            <a:r>
              <a:rPr lang="ko-KR" altLang="en-US" sz="1900" dirty="0" err="1">
                <a:solidFill>
                  <a:srgbClr val="21345C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완성본</a:t>
            </a:r>
            <a:r>
              <a:rPr lang="en-US" altLang="ko-KR" sz="1900" dirty="0">
                <a:solidFill>
                  <a:srgbClr val="21345C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)</a:t>
            </a:r>
            <a:endParaRPr lang="ko-KR" altLang="en-US" sz="1900" dirty="0">
              <a:solidFill>
                <a:srgbClr val="21345C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8660" y="920031"/>
            <a:ext cx="5866469" cy="5610211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02.</a:t>
            </a:r>
            <a:r>
              <a:rPr kumimoji="0" lang="ko-KR" altLang="en-US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개발</a:t>
            </a:r>
          </a:p>
        </p:txBody>
      </p:sp>
      <p:pic>
        <p:nvPicPr>
          <p:cNvPr id="3" name="그림 2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31BDD36A-2086-3F7B-D96F-1FB074D7BD9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0372" y="810872"/>
            <a:ext cx="6094757" cy="5828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170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>
            <a:extLst>
              <a:ext uri="{FF2B5EF4-FFF2-40B4-BE49-F238E27FC236}">
                <a16:creationId xmlns:a16="http://schemas.microsoft.com/office/drawing/2014/main" id="{4D0685E6-5F72-4555-ADDC-0C88687CFAA8}"/>
              </a:ext>
            </a:extLst>
          </p:cNvPr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24752" y="920031"/>
            <a:ext cx="3032847" cy="3734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데이터베이스</a:t>
            </a:r>
            <a:r>
              <a:rPr lang="en-US" altLang="ko-KR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, </a:t>
            </a: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추천 알고리즘</a:t>
            </a: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0726" y="773024"/>
            <a:ext cx="5848350" cy="5781675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02.</a:t>
            </a:r>
            <a:r>
              <a:rPr kumimoji="0" lang="ko-KR" altLang="en-US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개발</a:t>
            </a:r>
          </a:p>
        </p:txBody>
      </p:sp>
      <p:pic>
        <p:nvPicPr>
          <p:cNvPr id="6" name="그림 5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0C7D729E-57CE-5062-2D36-F46DB41352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7357" y="756619"/>
            <a:ext cx="7836314" cy="5798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728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/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24752" y="920031"/>
            <a:ext cx="1574331" cy="3734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초기 페이지</a:t>
            </a: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03.</a:t>
            </a:r>
            <a:r>
              <a:rPr kumimoji="0" lang="ko-KR" altLang="en-US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시연</a:t>
            </a:r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463110" y="1403101"/>
            <a:ext cx="4680585" cy="5011781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117758" y="1385248"/>
            <a:ext cx="4680585" cy="5017002"/>
          </a:xfrm>
          <a:prstGeom prst="rect">
            <a:avLst/>
          </a:prstGeom>
        </p:spPr>
      </p:pic>
      <p:sp>
        <p:nvSpPr>
          <p:cNvPr id="20" name="TextBox 7"/>
          <p:cNvSpPr txBox="1"/>
          <p:nvPr/>
        </p:nvSpPr>
        <p:spPr>
          <a:xfrm>
            <a:off x="2132876" y="970037"/>
            <a:ext cx="2824487" cy="31631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tabLst>
                <a:tab pos="1627188" algn="l"/>
                <a:tab pos="367109" algn="l"/>
              </a:tabLst>
              <a:defRPr/>
            </a:pP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-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로그인 페이지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,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회원가입 페이지</a:t>
            </a:r>
          </a:p>
        </p:txBody>
      </p:sp>
    </p:spTree>
    <p:extLst>
      <p:ext uri="{BB962C8B-B14F-4D97-AF65-F5344CB8AC3E}">
        <p14:creationId xmlns:p14="http://schemas.microsoft.com/office/powerpoint/2010/main" val="2712228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winterdream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1345C"/>
      </a:accent1>
      <a:accent2>
        <a:srgbClr val="326393"/>
      </a:accent2>
      <a:accent3>
        <a:srgbClr val="6D8CAC"/>
      </a:accent3>
      <a:accent4>
        <a:srgbClr val="C9CACF"/>
      </a:accent4>
      <a:accent5>
        <a:srgbClr val="CAB5BD"/>
      </a:accent5>
      <a:accent6>
        <a:srgbClr val="F1ECE6"/>
      </a:accent6>
      <a:hlink>
        <a:srgbClr val="3F3F3F"/>
      </a:hlink>
      <a:folHlink>
        <a:srgbClr val="3F3F3F"/>
      </a:folHlink>
    </a:clrScheme>
    <a:fontScheme name="마루 부리 Beta">
      <a:majorFont>
        <a:latin typeface="마루 부리 Beta"/>
        <a:ea typeface="마루 부리 Beta"/>
        <a:cs typeface=""/>
      </a:majorFont>
      <a:minorFont>
        <a:latin typeface="마루 부리 Beta"/>
        <a:ea typeface="마루 부리 Beta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315</Words>
  <Application>Microsoft Office PowerPoint</Application>
  <PresentationFormat>와이드스크린</PresentationFormat>
  <Paragraphs>77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5" baseType="lpstr">
      <vt:lpstr>마루 부리 Beta</vt:lpstr>
      <vt:lpstr>배달의민족 한나체 Air</vt:lpstr>
      <vt:lpstr>배달의민족 한나체 Pro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유 새별</dc:creator>
  <cp:lastModifiedBy>SSAFY</cp:lastModifiedBy>
  <cp:revision>60</cp:revision>
  <dcterms:created xsi:type="dcterms:W3CDTF">2020-11-18T01:48:02Z</dcterms:created>
  <dcterms:modified xsi:type="dcterms:W3CDTF">2023-11-24T00:14:00Z</dcterms:modified>
  <cp:version/>
</cp:coreProperties>
</file>

<file path=docProps/thumbnail.jpeg>
</file>